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161"/>
    <a:srgbClr val="FF6600"/>
    <a:srgbClr val="CEFF43"/>
    <a:srgbClr val="FF33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3" autoAdjust="0"/>
    <p:restoredTop sz="94660"/>
  </p:normalViewPr>
  <p:slideViewPr>
    <p:cSldViewPr snapToGrid="0">
      <p:cViewPr>
        <p:scale>
          <a:sx n="70" d="100"/>
          <a:sy n="70" d="100"/>
        </p:scale>
        <p:origin x="1746" y="-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F582-6034-4CFB-B39E-4D924893762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5B914-239E-456C-B55B-016A756F6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827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F582-6034-4CFB-B39E-4D924893762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5B914-239E-456C-B55B-016A756F6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603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F582-6034-4CFB-B39E-4D924893762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5B914-239E-456C-B55B-016A756F6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849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F582-6034-4CFB-B39E-4D924893762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5B914-239E-456C-B55B-016A756F6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273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F582-6034-4CFB-B39E-4D924893762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5B914-239E-456C-B55B-016A756F6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591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F582-6034-4CFB-B39E-4D924893762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5B914-239E-456C-B55B-016A756F6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47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F582-6034-4CFB-B39E-4D924893762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5B914-239E-456C-B55B-016A756F6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757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F582-6034-4CFB-B39E-4D924893762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5B914-239E-456C-B55B-016A756F6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015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F582-6034-4CFB-B39E-4D924893762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5B914-239E-456C-B55B-016A756F6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828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F582-6034-4CFB-B39E-4D924893762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5B914-239E-456C-B55B-016A756F6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584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F582-6034-4CFB-B39E-4D924893762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5B914-239E-456C-B55B-016A756F6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73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3F582-6034-4CFB-B39E-4D9248937628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5B914-239E-456C-B55B-016A756F6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1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jpg"/><Relationship Id="rId10" Type="http://schemas.openxmlformats.org/officeDocument/2006/relationships/image" Target="../media/image8.gif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9.jp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6.gif"/><Relationship Id="rId4" Type="http://schemas.openxmlformats.org/officeDocument/2006/relationships/image" Target="../media/image2.jpe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8F0FD27A-BE8C-E41F-D800-2B287C75464D}"/>
              </a:ext>
            </a:extLst>
          </p:cNvPr>
          <p:cNvSpPr/>
          <p:nvPr/>
        </p:nvSpPr>
        <p:spPr>
          <a:xfrm>
            <a:off x="0" y="9424133"/>
            <a:ext cx="6858000" cy="481867"/>
          </a:xfrm>
          <a:prstGeom prst="rect">
            <a:avLst/>
          </a:prstGeom>
          <a:solidFill>
            <a:srgbClr val="CEFF4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4D5B8634-A294-136B-8B5A-08E2B66FFF44}"/>
              </a:ext>
            </a:extLst>
          </p:cNvPr>
          <p:cNvSpPr/>
          <p:nvPr/>
        </p:nvSpPr>
        <p:spPr>
          <a:xfrm>
            <a:off x="2181586" y="0"/>
            <a:ext cx="4676413" cy="465656"/>
          </a:xfrm>
          <a:prstGeom prst="rect">
            <a:avLst/>
          </a:prstGeom>
          <a:solidFill>
            <a:srgbClr val="CEFF4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36F7FB3-0288-FCD0-BA77-5FCA1072C9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3399561"/>
              </p:ext>
            </p:extLst>
          </p:nvPr>
        </p:nvGraphicFramePr>
        <p:xfrm>
          <a:off x="896554" y="65671"/>
          <a:ext cx="1243484" cy="509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ビットマップ イメージ" r:id="rId2" imgW="1514686" imgH="457143" progId="PBrush">
                  <p:embed/>
                </p:oleObj>
              </mc:Choice>
              <mc:Fallback>
                <p:oleObj name="ビットマップ イメージ" r:id="rId2" imgW="1514686" imgH="457143" progId="PBrush">
                  <p:embed/>
                  <p:pic>
                    <p:nvPicPr>
                      <p:cNvPr id="10" name="Object 5">
                        <a:extLst>
                          <a:ext uri="{FF2B5EF4-FFF2-40B4-BE49-F238E27FC236}">
                            <a16:creationId xmlns:a16="http://schemas.microsoft.com/office/drawing/2014/main" id="{36DF2616-4ACB-6030-9AEA-B0D18C3B7F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554" y="65671"/>
                        <a:ext cx="1243484" cy="50948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chemeClr val="bg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E2BC79-02DE-0538-2286-5E5D640881F0}"/>
              </a:ext>
            </a:extLst>
          </p:cNvPr>
          <p:cNvSpPr txBox="1"/>
          <p:nvPr/>
        </p:nvSpPr>
        <p:spPr>
          <a:xfrm>
            <a:off x="4991101" y="9527041"/>
            <a:ext cx="1868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発行日：</a:t>
            </a:r>
            <a:r>
              <a:rPr kumimoji="1" lang="en-US" altLang="ja-JP" sz="800" dirty="0"/>
              <a:t>2024</a:t>
            </a:r>
            <a:r>
              <a:rPr kumimoji="1" lang="ja-JP" altLang="en-US" sz="800" dirty="0"/>
              <a:t>年</a:t>
            </a:r>
            <a:r>
              <a:rPr kumimoji="1" lang="en-US" altLang="ja-JP" sz="800" dirty="0"/>
              <a:t>3</a:t>
            </a:r>
            <a:r>
              <a:rPr kumimoji="1" lang="ja-JP" altLang="en-US" sz="800" dirty="0"/>
              <a:t>月１日</a:t>
            </a:r>
            <a:endParaRPr kumimoji="1" lang="en-US" altLang="ja-JP" sz="800" dirty="0"/>
          </a:p>
          <a:p>
            <a:r>
              <a:rPr kumimoji="1" lang="ja-JP" altLang="en-US" sz="800" dirty="0"/>
              <a:t>発　 行：トモグループ管理栄養士会</a:t>
            </a:r>
          </a:p>
        </p:txBody>
      </p:sp>
      <p:sp>
        <p:nvSpPr>
          <p:cNvPr id="29" name="AutoShape 9">
            <a:extLst>
              <a:ext uri="{FF2B5EF4-FFF2-40B4-BE49-F238E27FC236}">
                <a16:creationId xmlns:a16="http://schemas.microsoft.com/office/drawing/2014/main" id="{FB5F0C65-A72B-A57F-90EA-31960C422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2507" y="9542866"/>
            <a:ext cx="2438400" cy="2794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200">
              <a:latin typeface="Times New Roman" panose="02020603050405020304" pitchFamily="18" charset="0"/>
            </a:endParaRPr>
          </a:p>
        </p:txBody>
      </p:sp>
      <p:pic>
        <p:nvPicPr>
          <p:cNvPr id="31" name="Picture 10" descr="トモホスピタリティ（小）">
            <a:extLst>
              <a:ext uri="{FF2B5EF4-FFF2-40B4-BE49-F238E27FC236}">
                <a16:creationId xmlns:a16="http://schemas.microsoft.com/office/drawing/2014/main" id="{4A2C0A12-812F-601F-EFEE-BFE67F073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769" y="9552391"/>
            <a:ext cx="20574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タイトル 1">
            <a:extLst>
              <a:ext uri="{FF2B5EF4-FFF2-40B4-BE49-F238E27FC236}">
                <a16:creationId xmlns:a16="http://schemas.microsoft.com/office/drawing/2014/main" id="{B9AF5309-1FE6-E26C-5EDD-5E297A78C297}"/>
              </a:ext>
            </a:extLst>
          </p:cNvPr>
          <p:cNvSpPr txBox="1">
            <a:spLocks/>
          </p:cNvSpPr>
          <p:nvPr/>
        </p:nvSpPr>
        <p:spPr>
          <a:xfrm>
            <a:off x="292096" y="1828806"/>
            <a:ext cx="3410608" cy="40558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>
                <a:latin typeface="+mn-ea"/>
                <a:ea typeface="+mn-ea"/>
              </a:rPr>
              <a:t>～備蓄食料の選び方について～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D05D612B-3CB2-0954-02F5-E9AB7457B4BA}"/>
              </a:ext>
            </a:extLst>
          </p:cNvPr>
          <p:cNvSpPr/>
          <p:nvPr/>
        </p:nvSpPr>
        <p:spPr>
          <a:xfrm>
            <a:off x="-610358" y="337457"/>
            <a:ext cx="203562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ja-JP" altLang="en-US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66FF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6B2D2352-70BB-6019-A8AE-4352AE45B080}"/>
              </a:ext>
            </a:extLst>
          </p:cNvPr>
          <p:cNvSpPr txBox="1"/>
          <p:nvPr/>
        </p:nvSpPr>
        <p:spPr>
          <a:xfrm>
            <a:off x="351244" y="2299965"/>
            <a:ext cx="6097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① </a:t>
            </a:r>
            <a:r>
              <a:rPr kumimoji="1" lang="ja-JP" altLang="en-US" b="1" dirty="0">
                <a:solidFill>
                  <a:srgbClr val="FF0000"/>
                </a:solidFill>
              </a:rPr>
              <a:t>不足しがちな栄養を意識</a:t>
            </a:r>
            <a:r>
              <a:rPr kumimoji="1" lang="ja-JP" altLang="en-US" b="1" dirty="0"/>
              <a:t>すること！</a:t>
            </a:r>
            <a:endParaRPr kumimoji="1" lang="en-US" altLang="ja-JP" b="1" dirty="0"/>
          </a:p>
        </p:txBody>
      </p:sp>
      <p:pic>
        <p:nvPicPr>
          <p:cNvPr id="44" name="図 43">
            <a:extLst>
              <a:ext uri="{FF2B5EF4-FFF2-40B4-BE49-F238E27FC236}">
                <a16:creationId xmlns:a16="http://schemas.microsoft.com/office/drawing/2014/main" id="{658CB476-5D0F-D59D-4FDF-B85C4890DC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9" y="-5692"/>
            <a:ext cx="975971" cy="820964"/>
          </a:xfrm>
          <a:prstGeom prst="rect">
            <a:avLst/>
          </a:prstGeom>
        </p:spPr>
      </p:pic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1CFE344-D4C8-78CE-10A6-327D46A23F6E}"/>
              </a:ext>
            </a:extLst>
          </p:cNvPr>
          <p:cNvSpPr txBox="1"/>
          <p:nvPr/>
        </p:nvSpPr>
        <p:spPr>
          <a:xfrm>
            <a:off x="134575" y="156965"/>
            <a:ext cx="957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月号</a:t>
            </a:r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DB4AA467-9F16-E45E-4E2A-87EFA351152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111" y="1675008"/>
            <a:ext cx="715090" cy="514865"/>
          </a:xfrm>
          <a:prstGeom prst="rect">
            <a:avLst/>
          </a:prstGeom>
        </p:spPr>
      </p:pic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E7B259D-B457-8190-86BB-EB7A8F71B303}"/>
              </a:ext>
            </a:extLst>
          </p:cNvPr>
          <p:cNvSpPr txBox="1"/>
          <p:nvPr/>
        </p:nvSpPr>
        <p:spPr>
          <a:xfrm>
            <a:off x="591698" y="3629487"/>
            <a:ext cx="602289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★ </a:t>
            </a:r>
            <a:r>
              <a:rPr kumimoji="1" lang="ja-JP" altLang="en-US" sz="1400" b="1" dirty="0">
                <a:solidFill>
                  <a:srgbClr val="7030A0"/>
                </a:solidFill>
              </a:rPr>
              <a:t>たんぱく質</a:t>
            </a:r>
            <a:endParaRPr kumimoji="1" lang="en-US" altLang="ja-JP" sz="1400" b="1" dirty="0"/>
          </a:p>
          <a:p>
            <a:r>
              <a:rPr kumimoji="1" lang="ja-JP" altLang="en-US" sz="1400" b="1" dirty="0"/>
              <a:t>　肉や魚の缶詰、レトルト食品など豆や高野豆腐などがおすすめ！</a:t>
            </a:r>
            <a:endParaRPr kumimoji="1" lang="en-US" altLang="ja-JP" sz="1400" b="1" dirty="0"/>
          </a:p>
          <a:p>
            <a:endParaRPr kumimoji="1" lang="en-US" altLang="ja-JP" sz="1400" b="1" dirty="0"/>
          </a:p>
          <a:p>
            <a:r>
              <a:rPr kumimoji="1" lang="ja-JP" altLang="en-US" sz="1400" b="1" dirty="0"/>
              <a:t>★ </a:t>
            </a:r>
            <a:r>
              <a:rPr kumimoji="1" lang="ja-JP" altLang="en-US" sz="1400" b="1" dirty="0">
                <a:solidFill>
                  <a:srgbClr val="7030A0"/>
                </a:solidFill>
              </a:rPr>
              <a:t>ビタミン・ミネラル・食物繊維</a:t>
            </a:r>
            <a:endParaRPr kumimoji="1" lang="en-US" altLang="ja-JP" sz="1400" b="1" dirty="0"/>
          </a:p>
          <a:p>
            <a:r>
              <a:rPr kumimoji="1" lang="ja-JP" altLang="en-US" sz="1400" b="1" dirty="0"/>
              <a:t>　健康維持には欠かせない栄養素。野菜不足により摂取できなくなると、</a:t>
            </a:r>
            <a:endParaRPr kumimoji="1" lang="en-US" altLang="ja-JP" sz="1400" b="1" dirty="0"/>
          </a:p>
          <a:p>
            <a:r>
              <a:rPr kumimoji="1" lang="ja-JP" altLang="en-US" sz="1400" b="1" dirty="0"/>
              <a:t>　便秘・口内炎などの体調不良を引き起こすため注意。野菜ジュース、</a:t>
            </a:r>
            <a:endParaRPr kumimoji="1" lang="en-US" altLang="ja-JP" sz="1400" b="1" dirty="0"/>
          </a:p>
          <a:p>
            <a:r>
              <a:rPr kumimoji="1" lang="ja-JP" altLang="en-US" sz="1400" b="1" dirty="0"/>
              <a:t>　ドライフルーツなど。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C6A4203-9E31-0333-53DF-95DA316CAA75}"/>
              </a:ext>
            </a:extLst>
          </p:cNvPr>
          <p:cNvSpPr txBox="1"/>
          <p:nvPr/>
        </p:nvSpPr>
        <p:spPr>
          <a:xfrm>
            <a:off x="351244" y="5323220"/>
            <a:ext cx="5860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② </a:t>
            </a:r>
            <a:r>
              <a:rPr kumimoji="1" lang="ja-JP" altLang="en-US" b="1" dirty="0"/>
              <a:t>美味しいもの、</a:t>
            </a:r>
            <a:r>
              <a:rPr kumimoji="1" lang="ja-JP" altLang="en-US" b="1" dirty="0">
                <a:solidFill>
                  <a:srgbClr val="FF0000"/>
                </a:solidFill>
              </a:rPr>
              <a:t>好きな味</a:t>
            </a:r>
            <a:r>
              <a:rPr kumimoji="1" lang="ja-JP" altLang="en-US" b="1" dirty="0"/>
              <a:t>のものを選ぶ！</a:t>
            </a:r>
          </a:p>
        </p:txBody>
      </p:sp>
      <p:pic>
        <p:nvPicPr>
          <p:cNvPr id="50" name="Picture 1029" descr="D:\DATA\WMF\CLIPART\SEASON\HARU\SEHAC024.wmf">
            <a:extLst>
              <a:ext uri="{FF2B5EF4-FFF2-40B4-BE49-F238E27FC236}">
                <a16:creationId xmlns:a16="http://schemas.microsoft.com/office/drawing/2014/main" id="{70125189-E48D-6B47-82A5-FF4747E73C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01040">
            <a:off x="5733308" y="-77928"/>
            <a:ext cx="1028333" cy="1333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9076D3FB-E842-A29C-658B-59587D5CB05D}"/>
              </a:ext>
            </a:extLst>
          </p:cNvPr>
          <p:cNvSpPr txBox="1"/>
          <p:nvPr/>
        </p:nvSpPr>
        <p:spPr>
          <a:xfrm>
            <a:off x="284321" y="8873539"/>
            <a:ext cx="6274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n w="0"/>
                <a:solidFill>
                  <a:srgbClr val="FF6699"/>
                </a:solidFill>
                <a:effectLst>
                  <a:reflection blurRad="6350" stA="53000" endA="300" endPos="35500" dir="5400000" sy="-90000" algn="bl" rotWithShape="0"/>
                </a:effectLst>
              </a:rPr>
              <a:t>いざという時のために、準備しておきましょう！</a:t>
            </a:r>
          </a:p>
        </p:txBody>
      </p:sp>
      <p:pic>
        <p:nvPicPr>
          <p:cNvPr id="56" name="図 55">
            <a:extLst>
              <a:ext uri="{FF2B5EF4-FFF2-40B4-BE49-F238E27FC236}">
                <a16:creationId xmlns:a16="http://schemas.microsoft.com/office/drawing/2014/main" id="{1E767712-0E3F-C22A-F986-C62C4815AE3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31155">
            <a:off x="5501049" y="5076435"/>
            <a:ext cx="641162" cy="526668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60241B8D-270B-A7E0-B1B1-06A615AB704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28" y="6558464"/>
            <a:ext cx="1839686" cy="919843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A68A6EE3-A014-4BDE-2B6F-F1167666AEC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009" y="6558464"/>
            <a:ext cx="1839686" cy="919843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EBB0BE57-87C5-1722-A4C6-5189CF37A60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2489" y="6558464"/>
            <a:ext cx="1839686" cy="919843"/>
          </a:xfrm>
          <a:prstGeom prst="rect">
            <a:avLst/>
          </a:prstGeom>
        </p:spPr>
      </p:pic>
      <p:sp>
        <p:nvSpPr>
          <p:cNvPr id="1024" name="テキスト ボックス 1023">
            <a:extLst>
              <a:ext uri="{FF2B5EF4-FFF2-40B4-BE49-F238E27FC236}">
                <a16:creationId xmlns:a16="http://schemas.microsoft.com/office/drawing/2014/main" id="{1DDCFB73-66BF-D06E-0037-986D17C80462}"/>
              </a:ext>
            </a:extLst>
          </p:cNvPr>
          <p:cNvSpPr txBox="1"/>
          <p:nvPr/>
        </p:nvSpPr>
        <p:spPr>
          <a:xfrm>
            <a:off x="504656" y="2682560"/>
            <a:ext cx="60970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　被災時の非常食は、お腹を満たすためにご飯・パン・麺などの主食が</a:t>
            </a:r>
            <a:endParaRPr kumimoji="1" lang="en-US" altLang="ja-JP" sz="1400" b="1" dirty="0"/>
          </a:p>
          <a:p>
            <a:r>
              <a:rPr kumimoji="1" lang="ja-JP" altLang="en-US" sz="1400" b="1" dirty="0"/>
              <a:t>多く、炭水化物が中心になりがち。しかし、それだけでは栄養バランスが偏ります。不足しがちな栄養素として、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たんぱく質、ビタミン、ミネラル、食物繊維</a:t>
            </a:r>
            <a:r>
              <a:rPr kumimoji="1" lang="ja-JP" altLang="en-US" sz="1400" b="1" dirty="0"/>
              <a:t>があげられます。</a:t>
            </a:r>
            <a:endParaRPr kumimoji="1" lang="ja-JP" altLang="en-US" sz="1400" b="1" dirty="0">
              <a:solidFill>
                <a:srgbClr val="FF0000"/>
              </a:solidFill>
            </a:endParaRPr>
          </a:p>
        </p:txBody>
      </p:sp>
      <p:pic>
        <p:nvPicPr>
          <p:cNvPr id="55" name="図 54">
            <a:extLst>
              <a:ext uri="{FF2B5EF4-FFF2-40B4-BE49-F238E27FC236}">
                <a16:creationId xmlns:a16="http://schemas.microsoft.com/office/drawing/2014/main" id="{F8E14BE9-E3D6-AD1D-0D09-6C26621F669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56948">
            <a:off x="6126100" y="6131902"/>
            <a:ext cx="351113" cy="601909"/>
          </a:xfrm>
          <a:prstGeom prst="rect">
            <a:avLst/>
          </a:prstGeom>
        </p:spPr>
      </p:pic>
      <p:sp>
        <p:nvSpPr>
          <p:cNvPr id="36" name="サブタイトル 2">
            <a:extLst>
              <a:ext uri="{FF2B5EF4-FFF2-40B4-BE49-F238E27FC236}">
                <a16:creationId xmlns:a16="http://schemas.microsoft.com/office/drawing/2014/main" id="{224B4694-A697-1456-C71F-3C2C4B4ABE5B}"/>
              </a:ext>
            </a:extLst>
          </p:cNvPr>
          <p:cNvSpPr txBox="1">
            <a:spLocks/>
          </p:cNvSpPr>
          <p:nvPr/>
        </p:nvSpPr>
        <p:spPr>
          <a:xfrm>
            <a:off x="446585" y="7294851"/>
            <a:ext cx="5950242" cy="166262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備蓄食料は</a:t>
            </a:r>
            <a:r>
              <a:rPr lang="ja-JP" altLang="en-US" b="1" dirty="0">
                <a:solidFill>
                  <a:srgbClr val="7030A0"/>
                </a:solidFill>
              </a:rPr>
              <a:t>ローリングストック</a:t>
            </a:r>
            <a:r>
              <a:rPr lang="ja-JP" altLang="en-US" b="1" dirty="0"/>
              <a:t>がおすすめ！</a:t>
            </a:r>
            <a:endParaRPr lang="en-US" altLang="ja-JP" b="1" dirty="0"/>
          </a:p>
          <a:p>
            <a:r>
              <a:rPr lang="ja-JP" altLang="en-US" sz="1400" b="1" dirty="0"/>
              <a:t>ローリングストックとは、循環させながら（ローリング）、備蓄（ストック）するという意味。いつも使う食材を多めに購入し、賞味期限が近づいたら消費して、また新しいものを追加する方法。</a:t>
            </a:r>
            <a:endParaRPr lang="en-US" altLang="ja-JP" sz="1400" b="1" dirty="0"/>
          </a:p>
          <a:p>
            <a:r>
              <a:rPr lang="ja-JP" altLang="en-US" sz="1400" b="1" dirty="0"/>
              <a:t>収納場所は、キッチンの引き出しなどに専用の場所を作ると管理しやすい！</a:t>
            </a:r>
          </a:p>
        </p:txBody>
      </p:sp>
      <p:cxnSp>
        <p:nvCxnSpPr>
          <p:cNvPr id="1039" name="直線コネクタ 1038">
            <a:extLst>
              <a:ext uri="{FF2B5EF4-FFF2-40B4-BE49-F238E27FC236}">
                <a16:creationId xmlns:a16="http://schemas.microsoft.com/office/drawing/2014/main" id="{68DD83D9-1407-60E2-FC86-B9C52CAD8689}"/>
              </a:ext>
            </a:extLst>
          </p:cNvPr>
          <p:cNvCxnSpPr/>
          <p:nvPr/>
        </p:nvCxnSpPr>
        <p:spPr>
          <a:xfrm>
            <a:off x="433183" y="2605499"/>
            <a:ext cx="4088168" cy="0"/>
          </a:xfrm>
          <a:prstGeom prst="line">
            <a:avLst/>
          </a:prstGeom>
          <a:ln w="57150">
            <a:solidFill>
              <a:srgbClr val="CEFF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直線コネクタ 1040">
            <a:extLst>
              <a:ext uri="{FF2B5EF4-FFF2-40B4-BE49-F238E27FC236}">
                <a16:creationId xmlns:a16="http://schemas.microsoft.com/office/drawing/2014/main" id="{FB7768F6-3F54-2A96-6F16-1F28B551BD06}"/>
              </a:ext>
            </a:extLst>
          </p:cNvPr>
          <p:cNvCxnSpPr>
            <a:cxnSpLocks/>
          </p:cNvCxnSpPr>
          <p:nvPr/>
        </p:nvCxnSpPr>
        <p:spPr>
          <a:xfrm>
            <a:off x="433183" y="5625147"/>
            <a:ext cx="4557918" cy="0"/>
          </a:xfrm>
          <a:prstGeom prst="line">
            <a:avLst/>
          </a:prstGeom>
          <a:ln w="57150">
            <a:solidFill>
              <a:srgbClr val="CEFF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91794374-C189-FC8A-C36C-6798ECA7A29A}"/>
              </a:ext>
            </a:extLst>
          </p:cNvPr>
          <p:cNvSpPr/>
          <p:nvPr/>
        </p:nvSpPr>
        <p:spPr>
          <a:xfrm>
            <a:off x="270841" y="897473"/>
            <a:ext cx="5550789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kumimoji="1" lang="ja-JP" altLang="en-US" sz="1400" dirty="0">
                <a:ln w="0"/>
                <a:solidFill>
                  <a:srgbClr val="FF3377"/>
                </a:solidFill>
                <a:effectLst>
                  <a:reflection blurRad="6350" stA="53000" endA="300" endPos="35500" dir="5400000" sy="-90000" algn="bl" rotWithShape="0"/>
                </a:effectLst>
              </a:rPr>
              <a:t>今年の１月には、</a:t>
            </a:r>
            <a:r>
              <a:rPr kumimoji="1" lang="ja-JP" altLang="en-US" sz="1400" cap="none" spc="0" dirty="0">
                <a:ln w="0"/>
                <a:solidFill>
                  <a:srgbClr val="FF3377"/>
                </a:solidFill>
                <a:effectLst>
                  <a:reflection blurRad="6350" stA="53000" endA="300" endPos="35500" dir="5400000" sy="-90000" algn="bl" rotWithShape="0"/>
                </a:effectLst>
              </a:rPr>
              <a:t>石川県能登地方で震度</a:t>
            </a:r>
            <a:r>
              <a:rPr kumimoji="1" lang="en-US" altLang="ja-JP" sz="1400" cap="none" spc="0" dirty="0">
                <a:ln w="0"/>
                <a:solidFill>
                  <a:srgbClr val="FF3377"/>
                </a:solidFill>
                <a:effectLst>
                  <a:reflection blurRad="6350" stA="53000" endA="300" endPos="35500" dir="5400000" sy="-90000" algn="bl" rotWithShape="0"/>
                </a:effectLst>
              </a:rPr>
              <a:t>7</a:t>
            </a:r>
            <a:r>
              <a:rPr kumimoji="1" lang="ja-JP" altLang="en-US" sz="1400" cap="none" spc="0" dirty="0">
                <a:ln w="0"/>
                <a:solidFill>
                  <a:srgbClr val="FF3377"/>
                </a:solidFill>
                <a:effectLst>
                  <a:reflection blurRad="6350" stA="53000" endA="300" endPos="35500" dir="5400000" sy="-90000" algn="bl" rotWithShape="0"/>
                </a:effectLst>
              </a:rPr>
              <a:t>の地震が観測されました。</a:t>
            </a:r>
            <a:endParaRPr kumimoji="1" lang="en-US" altLang="ja-JP" sz="1400" cap="none" spc="0" dirty="0">
              <a:ln w="0"/>
              <a:solidFill>
                <a:srgbClr val="FF3377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  <a:p>
            <a:r>
              <a:rPr kumimoji="1" lang="ja-JP" altLang="en-US" sz="1400" dirty="0">
                <a:ln w="0"/>
                <a:solidFill>
                  <a:srgbClr val="FF3377"/>
                </a:solidFill>
                <a:effectLst>
                  <a:reflection blurRad="6350" stA="53000" endA="300" endPos="35500" dir="5400000" sy="-90000" algn="bl" rotWithShape="0"/>
                </a:effectLst>
              </a:rPr>
              <a:t>また、３月</a:t>
            </a:r>
            <a:r>
              <a:rPr kumimoji="1" lang="en-US" altLang="ja-JP" sz="1400" dirty="0">
                <a:ln w="0"/>
                <a:solidFill>
                  <a:srgbClr val="FF3377"/>
                </a:solidFill>
                <a:effectLst>
                  <a:reflection blurRad="6350" stA="53000" endA="300" endPos="35500" dir="5400000" sy="-90000" algn="bl" rotWithShape="0"/>
                </a:effectLst>
              </a:rPr>
              <a:t>11</a:t>
            </a:r>
            <a:r>
              <a:rPr kumimoji="1" lang="ja-JP" altLang="en-US" sz="1400" dirty="0">
                <a:ln w="0"/>
                <a:solidFill>
                  <a:srgbClr val="FF3377"/>
                </a:solidFill>
                <a:effectLst>
                  <a:reflection blurRad="6350" stA="53000" endA="300" endPos="35500" dir="5400000" sy="-90000" algn="bl" rotWithShape="0"/>
                </a:effectLst>
              </a:rPr>
              <a:t>日は、</a:t>
            </a:r>
            <a:r>
              <a:rPr kumimoji="1" lang="en-US" altLang="ja-JP" sz="1400" dirty="0">
                <a:ln w="0"/>
                <a:solidFill>
                  <a:srgbClr val="FF3377"/>
                </a:solidFill>
                <a:effectLst>
                  <a:reflection blurRad="6350" stA="53000" endA="300" endPos="35500" dir="5400000" sy="-90000" algn="bl" rotWithShape="0"/>
                </a:effectLst>
              </a:rPr>
              <a:t>2011</a:t>
            </a:r>
            <a:r>
              <a:rPr kumimoji="1" lang="ja-JP" altLang="en-US" sz="1400" dirty="0">
                <a:ln w="0"/>
                <a:solidFill>
                  <a:srgbClr val="FF3377"/>
                </a:solidFill>
                <a:effectLst>
                  <a:reflection blurRad="6350" stA="53000" endA="300" endPos="35500" dir="5400000" sy="-90000" algn="bl" rotWithShape="0"/>
                </a:effectLst>
              </a:rPr>
              <a:t>年に東日本大震災が起こった日です。</a:t>
            </a:r>
            <a:endParaRPr kumimoji="1" lang="en-US" altLang="ja-JP" sz="1400" dirty="0">
              <a:ln w="0"/>
              <a:solidFill>
                <a:srgbClr val="FF3377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  <a:p>
            <a:r>
              <a:rPr kumimoji="1" lang="ja-JP" altLang="en-US" sz="1400" cap="none" spc="0" dirty="0">
                <a:ln w="0"/>
                <a:solidFill>
                  <a:srgbClr val="FF3377"/>
                </a:solidFill>
                <a:effectLst>
                  <a:reflection blurRad="6350" stA="53000" endA="300" endPos="35500" dir="5400000" sy="-90000" algn="bl" rotWithShape="0"/>
                </a:effectLst>
              </a:rPr>
              <a:t>今回は、防災の中の備蓄食料を取り上げました。</a:t>
            </a:r>
            <a:endParaRPr kumimoji="1" lang="en-US" altLang="ja-JP" sz="1400" cap="none" spc="0" dirty="0">
              <a:ln w="0"/>
              <a:solidFill>
                <a:srgbClr val="FF3377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36F7399A-9F6B-3D32-FACA-BBDCD71EA4D4}"/>
              </a:ext>
            </a:extLst>
          </p:cNvPr>
          <p:cNvSpPr txBox="1"/>
          <p:nvPr/>
        </p:nvSpPr>
        <p:spPr>
          <a:xfrm>
            <a:off x="591698" y="5716571"/>
            <a:ext cx="60100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非常時にはストレスが溜まるため、日常と同じものを食べると安心感に繋がり、食欲が無くても好きなものなら食べられるかもしれません。チョコレート、スナック菓子など甘いものなど、</a:t>
            </a:r>
            <a:endParaRPr kumimoji="1" lang="en-US" altLang="ja-JP" sz="1400" b="1" dirty="0"/>
          </a:p>
          <a:p>
            <a:r>
              <a:rPr kumimoji="1" lang="ja-JP" altLang="en-US" sz="1400" b="1" dirty="0">
                <a:solidFill>
                  <a:srgbClr val="FF0000"/>
                </a:solidFill>
              </a:rPr>
              <a:t>日持ちするお菓子類</a:t>
            </a:r>
            <a:r>
              <a:rPr kumimoji="1" lang="ja-JP" altLang="en-US" sz="1400" b="1" dirty="0"/>
              <a:t>を置いておく。</a:t>
            </a:r>
          </a:p>
        </p:txBody>
      </p:sp>
    </p:spTree>
    <p:extLst>
      <p:ext uri="{BB962C8B-B14F-4D97-AF65-F5344CB8AC3E}">
        <p14:creationId xmlns:p14="http://schemas.microsoft.com/office/powerpoint/2010/main" val="2847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EDE3485F-ADB7-5238-9724-E3B448AA7136}"/>
              </a:ext>
            </a:extLst>
          </p:cNvPr>
          <p:cNvGrpSpPr/>
          <p:nvPr/>
        </p:nvGrpSpPr>
        <p:grpSpPr>
          <a:xfrm>
            <a:off x="-155" y="-30505"/>
            <a:ext cx="6958012" cy="4978813"/>
            <a:chOff x="-155" y="-30505"/>
            <a:chExt cx="6958012" cy="4978813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725328F2-C3A8-B5C3-C821-EC258BC30D0A}"/>
                </a:ext>
              </a:extLst>
            </p:cNvPr>
            <p:cNvSpPr/>
            <p:nvPr/>
          </p:nvSpPr>
          <p:spPr>
            <a:xfrm>
              <a:off x="-155" y="4529679"/>
              <a:ext cx="6858000" cy="418629"/>
            </a:xfrm>
            <a:prstGeom prst="rect">
              <a:avLst/>
            </a:prstGeom>
            <a:solidFill>
              <a:srgbClr val="CEFF4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992E48AD-4BC9-3F3D-F067-FE8E98FB5EE0}"/>
                </a:ext>
              </a:extLst>
            </p:cNvPr>
            <p:cNvSpPr/>
            <p:nvPr/>
          </p:nvSpPr>
          <p:spPr>
            <a:xfrm>
              <a:off x="0" y="-7191"/>
              <a:ext cx="6858000" cy="333229"/>
            </a:xfrm>
            <a:prstGeom prst="rect">
              <a:avLst/>
            </a:prstGeom>
            <a:solidFill>
              <a:srgbClr val="CEFF4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7" name="Object 5">
              <a:extLst>
                <a:ext uri="{FF2B5EF4-FFF2-40B4-BE49-F238E27FC236}">
                  <a16:creationId xmlns:a16="http://schemas.microsoft.com/office/drawing/2014/main" id="{83E9DE93-C416-ECA4-FE72-2AC21FC7BFF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1461627"/>
                </p:ext>
              </p:extLst>
            </p:nvPr>
          </p:nvGraphicFramePr>
          <p:xfrm>
            <a:off x="8611" y="-30505"/>
            <a:ext cx="1315222" cy="3663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ビットマップ イメージ" r:id="rId2" imgW="1514686" imgH="457143" progId="PBrush">
                    <p:embed/>
                  </p:oleObj>
                </mc:Choice>
                <mc:Fallback>
                  <p:oleObj name="ビットマップ イメージ" r:id="rId2" imgW="1514686" imgH="457143" progId="PBrush">
                    <p:embed/>
                    <p:pic>
                      <p:nvPicPr>
                        <p:cNvPr id="10" name="Object 5">
                          <a:extLst>
                            <a:ext uri="{FF2B5EF4-FFF2-40B4-BE49-F238E27FC236}">
                              <a16:creationId xmlns:a16="http://schemas.microsoft.com/office/drawing/2014/main" id="{36DF2616-4ACB-6030-9AEA-B0D18C3B7F5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11" y="-30505"/>
                          <a:ext cx="1315222" cy="366352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  <a:ln>
                          <a:solidFill>
                            <a:schemeClr val="bg1"/>
                          </a:solidFill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7CFFF8BD-3142-5A94-8CDD-615FB119ED77}"/>
                </a:ext>
              </a:extLst>
            </p:cNvPr>
            <p:cNvSpPr txBox="1"/>
            <p:nvPr/>
          </p:nvSpPr>
          <p:spPr>
            <a:xfrm>
              <a:off x="5055383" y="4580722"/>
              <a:ext cx="19024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/>
                <a:t>発行日：</a:t>
              </a:r>
              <a:r>
                <a:rPr kumimoji="1" lang="en-US" altLang="ja-JP" sz="800" dirty="0"/>
                <a:t>2024</a:t>
              </a:r>
              <a:r>
                <a:rPr kumimoji="1" lang="ja-JP" altLang="en-US" sz="800" dirty="0"/>
                <a:t>年</a:t>
              </a:r>
              <a:r>
                <a:rPr kumimoji="1" lang="en-US" altLang="ja-JP" sz="800" dirty="0"/>
                <a:t>3</a:t>
              </a:r>
              <a:r>
                <a:rPr kumimoji="1" lang="ja-JP" altLang="en-US" sz="800" dirty="0"/>
                <a:t>月１日</a:t>
              </a:r>
              <a:endParaRPr kumimoji="1" lang="en-US" altLang="ja-JP" sz="800" dirty="0"/>
            </a:p>
            <a:p>
              <a:r>
                <a:rPr kumimoji="1" lang="ja-JP" altLang="en-US" sz="800" dirty="0"/>
                <a:t>発　 行：トモグループ管理栄養士会</a:t>
              </a:r>
            </a:p>
          </p:txBody>
        </p:sp>
        <p:sp>
          <p:nvSpPr>
            <p:cNvPr id="19" name="AutoShape 9">
              <a:extLst>
                <a:ext uri="{FF2B5EF4-FFF2-40B4-BE49-F238E27FC236}">
                  <a16:creationId xmlns:a16="http://schemas.microsoft.com/office/drawing/2014/main" id="{067D0505-AE4B-3CDB-C279-500545352F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3773" y="4608949"/>
              <a:ext cx="2438400" cy="2794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200">
                <a:latin typeface="Times New Roman" panose="02020603050405020304" pitchFamily="18" charset="0"/>
              </a:endParaRPr>
            </a:p>
          </p:txBody>
        </p:sp>
        <p:pic>
          <p:nvPicPr>
            <p:cNvPr id="20" name="Picture 10" descr="トモホスピタリティ（小）">
              <a:extLst>
                <a:ext uri="{FF2B5EF4-FFF2-40B4-BE49-F238E27FC236}">
                  <a16:creationId xmlns:a16="http://schemas.microsoft.com/office/drawing/2014/main" id="{81EAE39F-86FF-5EA4-D184-535ACE9280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9035" y="4618474"/>
              <a:ext cx="2057400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" name="タイトル 1">
              <a:extLst>
                <a:ext uri="{FF2B5EF4-FFF2-40B4-BE49-F238E27FC236}">
                  <a16:creationId xmlns:a16="http://schemas.microsoft.com/office/drawing/2014/main" id="{C897695B-6176-BFD4-068C-748E0836C1E9}"/>
                </a:ext>
              </a:extLst>
            </p:cNvPr>
            <p:cNvSpPr txBox="1">
              <a:spLocks/>
            </p:cNvSpPr>
            <p:nvPr/>
          </p:nvSpPr>
          <p:spPr>
            <a:xfrm>
              <a:off x="708867" y="424014"/>
              <a:ext cx="2929250" cy="239552"/>
            </a:xfrm>
            <a:prstGeom prst="rect">
              <a:avLst/>
            </a:prstGeom>
          </p:spPr>
          <p:txBody>
            <a:bodyPr/>
            <a:lstStyle>
              <a:lvl1pPr algn="l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33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1200" dirty="0"/>
                <a:t>いざという時のために！</a:t>
              </a:r>
              <a:br>
                <a:rPr lang="en-US" altLang="ja-JP" sz="1200" dirty="0"/>
              </a:br>
              <a:endParaRPr lang="ja-JP" altLang="en-US" sz="1200" dirty="0"/>
            </a:p>
          </p:txBody>
        </p:sp>
        <p:sp>
          <p:nvSpPr>
            <p:cNvPr id="84" name="正方形/長方形 83">
              <a:extLst>
                <a:ext uri="{FF2B5EF4-FFF2-40B4-BE49-F238E27FC236}">
                  <a16:creationId xmlns:a16="http://schemas.microsoft.com/office/drawing/2014/main" id="{DDEC6E2D-6519-A05E-2D96-BFBDB3BEB5BA}"/>
                </a:ext>
              </a:extLst>
            </p:cNvPr>
            <p:cNvSpPr/>
            <p:nvPr/>
          </p:nvSpPr>
          <p:spPr>
            <a:xfrm>
              <a:off x="187457" y="601882"/>
              <a:ext cx="3938899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2800" b="1" cap="none" spc="0" dirty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rgbClr val="FF66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～ 備蓄食料の選び方 ～</a:t>
              </a:r>
            </a:p>
          </p:txBody>
        </p:sp>
        <p:sp>
          <p:nvSpPr>
            <p:cNvPr id="85" name="正方形/長方形 84">
              <a:extLst>
                <a:ext uri="{FF2B5EF4-FFF2-40B4-BE49-F238E27FC236}">
                  <a16:creationId xmlns:a16="http://schemas.microsoft.com/office/drawing/2014/main" id="{6279329D-1FAF-4E96-49A5-2405E32CE708}"/>
                </a:ext>
              </a:extLst>
            </p:cNvPr>
            <p:cNvSpPr/>
            <p:nvPr/>
          </p:nvSpPr>
          <p:spPr>
            <a:xfrm>
              <a:off x="318993" y="1124304"/>
              <a:ext cx="256352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050" dirty="0"/>
                <a:t>　①　</a:t>
              </a:r>
              <a:r>
                <a:rPr lang="ja-JP" altLang="en-US" sz="1400" b="1" dirty="0">
                  <a:solidFill>
                    <a:srgbClr val="FF0000"/>
                  </a:solidFill>
                </a:rPr>
                <a:t>不足しがちな栄養を意識</a:t>
              </a:r>
              <a:endParaRPr lang="ja-JP" altLang="en-US" sz="1400" dirty="0"/>
            </a:p>
          </p:txBody>
        </p:sp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F634751E-FC93-2AEE-B349-B11BBC5242DC}"/>
                </a:ext>
              </a:extLst>
            </p:cNvPr>
            <p:cNvSpPr/>
            <p:nvPr/>
          </p:nvSpPr>
          <p:spPr>
            <a:xfrm>
              <a:off x="616281" y="1387534"/>
              <a:ext cx="5880194" cy="10618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050" b="1" dirty="0"/>
                <a:t>★ </a:t>
              </a:r>
              <a:r>
                <a:rPr lang="ja-JP" altLang="en-US" sz="1050" b="1" dirty="0">
                  <a:solidFill>
                    <a:srgbClr val="7030A0"/>
                  </a:solidFill>
                </a:rPr>
                <a:t>たんぱく質</a:t>
              </a:r>
              <a:endParaRPr lang="en-US" altLang="ja-JP" sz="1050" b="1" dirty="0">
                <a:solidFill>
                  <a:srgbClr val="7030A0"/>
                </a:solidFill>
              </a:endParaRPr>
            </a:p>
            <a:p>
              <a:r>
                <a:rPr lang="ja-JP" altLang="en-US" sz="1050" b="1" dirty="0">
                  <a:solidFill>
                    <a:srgbClr val="7030A0"/>
                  </a:solidFill>
                </a:rPr>
                <a:t>　 </a:t>
              </a:r>
              <a:r>
                <a:rPr lang="ja-JP" altLang="en-US" sz="1050" b="1" dirty="0"/>
                <a:t>肉や魚の缶詰、レトルト食品など豆や高野豆腐などがおすすめ！</a:t>
              </a:r>
              <a:endParaRPr lang="en-US" altLang="ja-JP" sz="1050" b="1" dirty="0"/>
            </a:p>
            <a:p>
              <a:endParaRPr lang="en-US" altLang="ja-JP" sz="1050" b="1" dirty="0"/>
            </a:p>
            <a:p>
              <a:r>
                <a:rPr lang="ja-JP" altLang="en-US" sz="1050" b="1" dirty="0"/>
                <a:t>★ </a:t>
              </a:r>
              <a:r>
                <a:rPr lang="ja-JP" altLang="en-US" sz="1050" b="1" dirty="0">
                  <a:solidFill>
                    <a:srgbClr val="7030A0"/>
                  </a:solidFill>
                </a:rPr>
                <a:t>ビタミン・ミネラル・食物繊維</a:t>
              </a:r>
              <a:endParaRPr lang="en-US" altLang="ja-JP" sz="1050" b="1" dirty="0">
                <a:solidFill>
                  <a:srgbClr val="7030A0"/>
                </a:solidFill>
              </a:endParaRPr>
            </a:p>
            <a:p>
              <a:r>
                <a:rPr lang="ja-JP" altLang="en-US" sz="1050" b="1" dirty="0">
                  <a:solidFill>
                    <a:srgbClr val="7030A0"/>
                  </a:solidFill>
                </a:rPr>
                <a:t>      </a:t>
              </a:r>
              <a:r>
                <a:rPr lang="ja-JP" altLang="en-US" sz="1050" b="1" dirty="0"/>
                <a:t>健康維持には欠かせない栄養素。野菜不足により摂取できなくなると、便秘・口内炎などの</a:t>
              </a:r>
              <a:endParaRPr lang="en-US" altLang="ja-JP" sz="1050" b="1" dirty="0"/>
            </a:p>
            <a:p>
              <a:r>
                <a:rPr lang="ja-JP" altLang="en-US" sz="1050" b="1" dirty="0"/>
                <a:t>　 体調不良を引き起こすため注意。野菜ジュース、ドライフルーツなど。</a:t>
              </a:r>
            </a:p>
          </p:txBody>
        </p:sp>
        <p:sp>
          <p:nvSpPr>
            <p:cNvPr id="87" name="正方形/長方形 86">
              <a:extLst>
                <a:ext uri="{FF2B5EF4-FFF2-40B4-BE49-F238E27FC236}">
                  <a16:creationId xmlns:a16="http://schemas.microsoft.com/office/drawing/2014/main" id="{F3782D97-9733-CF6E-4670-861314D4BD20}"/>
                </a:ext>
              </a:extLst>
            </p:cNvPr>
            <p:cNvSpPr/>
            <p:nvPr/>
          </p:nvSpPr>
          <p:spPr>
            <a:xfrm>
              <a:off x="616281" y="2845490"/>
              <a:ext cx="5660898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050" b="1" dirty="0"/>
                <a:t>非常時にはストレスが溜まるため、日常と同じものを食べれるように</a:t>
              </a:r>
              <a:endParaRPr lang="en-US" altLang="ja-JP" sz="1050" b="1" dirty="0"/>
            </a:p>
            <a:p>
              <a:r>
                <a:rPr lang="ja-JP" altLang="en-US" sz="1050" b="1" dirty="0">
                  <a:solidFill>
                    <a:srgbClr val="FF0000"/>
                  </a:solidFill>
                </a:rPr>
                <a:t>日持ちするお菓子類や飲み物も大事！</a:t>
              </a:r>
              <a:endParaRPr lang="ja-JP" altLang="en-US" sz="1050" dirty="0"/>
            </a:p>
          </p:txBody>
        </p:sp>
        <p:sp>
          <p:nvSpPr>
            <p:cNvPr id="88" name="正方形/長方形 87">
              <a:extLst>
                <a:ext uri="{FF2B5EF4-FFF2-40B4-BE49-F238E27FC236}">
                  <a16:creationId xmlns:a16="http://schemas.microsoft.com/office/drawing/2014/main" id="{95BCAA3F-3376-0755-F283-931C5ACA172E}"/>
                </a:ext>
              </a:extLst>
            </p:cNvPr>
            <p:cNvSpPr/>
            <p:nvPr/>
          </p:nvSpPr>
          <p:spPr>
            <a:xfrm>
              <a:off x="128774" y="3435908"/>
              <a:ext cx="3688314" cy="338554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kumimoji="1" lang="ja-JP" altLang="en-US" sz="1600" b="1" cap="none" spc="0" dirty="0">
                  <a:ln w="3175">
                    <a:solidFill>
                      <a:srgbClr val="FFA161"/>
                    </a:solidFill>
                    <a:prstDash val="solid"/>
                  </a:ln>
                  <a:solidFill>
                    <a:srgbClr val="FF66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～準備しておきたい防災</a:t>
              </a:r>
              <a:r>
                <a:rPr lang="ja-JP" altLang="en-US" sz="1600" b="1" cap="none" spc="0" dirty="0">
                  <a:ln w="3175">
                    <a:solidFill>
                      <a:srgbClr val="FFA161"/>
                    </a:solidFill>
                    <a:prstDash val="solid"/>
                  </a:ln>
                  <a:solidFill>
                    <a:srgbClr val="FF66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グッズ～</a:t>
              </a:r>
            </a:p>
          </p:txBody>
        </p:sp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FAA556AF-E7A8-AA12-23ED-FEF69D58D439}"/>
                </a:ext>
              </a:extLst>
            </p:cNvPr>
            <p:cNvSpPr txBox="1"/>
            <p:nvPr/>
          </p:nvSpPr>
          <p:spPr>
            <a:xfrm>
              <a:off x="449584" y="3797393"/>
              <a:ext cx="629145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/>
                <a:t>★</a:t>
              </a:r>
              <a:r>
                <a:rPr kumimoji="1" lang="ja-JP" altLang="en-US" sz="1050" b="1" dirty="0"/>
                <a:t>カセットコンロ、ボンベは熱源の確保に必要</a:t>
              </a:r>
              <a:r>
                <a:rPr lang="ja-JP" altLang="en-US" sz="1050" b="1" dirty="0"/>
                <a:t>。調理時に重宝する！</a:t>
              </a:r>
              <a:endParaRPr lang="en-US" altLang="ja-JP" sz="1050" b="1" dirty="0"/>
            </a:p>
            <a:p>
              <a:r>
                <a:rPr kumimoji="1" lang="ja-JP" altLang="en-US" sz="1050" b="1" dirty="0"/>
                <a:t>★ろうそくや懐中電灯は灯りに、モバイルバッテリーやラジオは、情報収集ツールとして使える！</a:t>
              </a:r>
            </a:p>
          </p:txBody>
        </p:sp>
        <p:pic>
          <p:nvPicPr>
            <p:cNvPr id="90" name="図 89">
              <a:extLst>
                <a:ext uri="{FF2B5EF4-FFF2-40B4-BE49-F238E27FC236}">
                  <a16:creationId xmlns:a16="http://schemas.microsoft.com/office/drawing/2014/main" id="{FE302535-4374-E17B-FE30-2FE31074F22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831155">
              <a:off x="6056270" y="3083592"/>
              <a:ext cx="707221" cy="582082"/>
            </a:xfrm>
            <a:prstGeom prst="rect">
              <a:avLst/>
            </a:prstGeom>
          </p:spPr>
        </p:pic>
        <p:pic>
          <p:nvPicPr>
            <p:cNvPr id="91" name="図 90">
              <a:extLst>
                <a:ext uri="{FF2B5EF4-FFF2-40B4-BE49-F238E27FC236}">
                  <a16:creationId xmlns:a16="http://schemas.microsoft.com/office/drawing/2014/main" id="{FD2129BF-9BA7-B374-EBDF-CEA4F9B02FF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4972" y="2557773"/>
              <a:ext cx="312332" cy="536487"/>
            </a:xfrm>
            <a:prstGeom prst="rect">
              <a:avLst/>
            </a:prstGeom>
          </p:spPr>
        </p:pic>
        <p:pic>
          <p:nvPicPr>
            <p:cNvPr id="92" name="図 91">
              <a:extLst>
                <a:ext uri="{FF2B5EF4-FFF2-40B4-BE49-F238E27FC236}">
                  <a16:creationId xmlns:a16="http://schemas.microsoft.com/office/drawing/2014/main" id="{51110F3C-968D-4E2E-70A3-FE786965270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2549" y="949690"/>
              <a:ext cx="935626" cy="824645"/>
            </a:xfrm>
            <a:prstGeom prst="rect">
              <a:avLst/>
            </a:prstGeom>
          </p:spPr>
        </p:pic>
        <p:pic>
          <p:nvPicPr>
            <p:cNvPr id="93" name="図 92">
              <a:extLst>
                <a:ext uri="{FF2B5EF4-FFF2-40B4-BE49-F238E27FC236}">
                  <a16:creationId xmlns:a16="http://schemas.microsoft.com/office/drawing/2014/main" id="{38D64D65-3323-D066-E0F5-83132716549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3901" y="389181"/>
              <a:ext cx="1233403" cy="996093"/>
            </a:xfrm>
            <a:prstGeom prst="rect">
              <a:avLst/>
            </a:prstGeom>
          </p:spPr>
        </p:pic>
        <p:pic>
          <p:nvPicPr>
            <p:cNvPr id="94" name="図 93">
              <a:extLst>
                <a:ext uri="{FF2B5EF4-FFF2-40B4-BE49-F238E27FC236}">
                  <a16:creationId xmlns:a16="http://schemas.microsoft.com/office/drawing/2014/main" id="{F207C20D-BEA0-B4B1-2DBC-685A66259CA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8964" y="4182600"/>
              <a:ext cx="2609751" cy="400499"/>
            </a:xfrm>
            <a:prstGeom prst="rect">
              <a:avLst/>
            </a:prstGeom>
          </p:spPr>
        </p:pic>
        <p:sp>
          <p:nvSpPr>
            <p:cNvPr id="96" name="正方形/長方形 95">
              <a:extLst>
                <a:ext uri="{FF2B5EF4-FFF2-40B4-BE49-F238E27FC236}">
                  <a16:creationId xmlns:a16="http://schemas.microsoft.com/office/drawing/2014/main" id="{A7ABAAA6-CD51-1D7B-77EB-C3D3543297AD}"/>
                </a:ext>
              </a:extLst>
            </p:cNvPr>
            <p:cNvSpPr/>
            <p:nvPr/>
          </p:nvSpPr>
          <p:spPr>
            <a:xfrm>
              <a:off x="318993" y="2508453"/>
              <a:ext cx="349809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050" dirty="0"/>
                <a:t>　②　</a:t>
              </a:r>
              <a:r>
                <a:rPr lang="ja-JP" altLang="en-US" sz="1400" b="1" dirty="0">
                  <a:solidFill>
                    <a:srgbClr val="FF0000"/>
                  </a:solidFill>
                </a:rPr>
                <a:t>美味しいもの、好きな味を選ぶ</a:t>
              </a:r>
              <a:endParaRPr lang="ja-JP" altLang="en-US" sz="1400" dirty="0"/>
            </a:p>
          </p:txBody>
        </p:sp>
      </p:grp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202E3EB8-CEE0-6998-7EA8-EFACECC3CC97}"/>
              </a:ext>
            </a:extLst>
          </p:cNvPr>
          <p:cNvGrpSpPr/>
          <p:nvPr/>
        </p:nvGrpSpPr>
        <p:grpSpPr>
          <a:xfrm>
            <a:off x="-155" y="4940944"/>
            <a:ext cx="6958012" cy="4978813"/>
            <a:chOff x="-155" y="-30505"/>
            <a:chExt cx="6958012" cy="4978813"/>
          </a:xfrm>
        </p:grpSpPr>
        <p:sp>
          <p:nvSpPr>
            <p:cNvPr id="120" name="正方形/長方形 119">
              <a:extLst>
                <a:ext uri="{FF2B5EF4-FFF2-40B4-BE49-F238E27FC236}">
                  <a16:creationId xmlns:a16="http://schemas.microsoft.com/office/drawing/2014/main" id="{312912CF-8912-E06C-3367-CCF41180F225}"/>
                </a:ext>
              </a:extLst>
            </p:cNvPr>
            <p:cNvSpPr/>
            <p:nvPr/>
          </p:nvSpPr>
          <p:spPr>
            <a:xfrm>
              <a:off x="-155" y="4529679"/>
              <a:ext cx="6858000" cy="418629"/>
            </a:xfrm>
            <a:prstGeom prst="rect">
              <a:avLst/>
            </a:prstGeom>
            <a:solidFill>
              <a:srgbClr val="CEFF4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正方形/長方形 120">
              <a:extLst>
                <a:ext uri="{FF2B5EF4-FFF2-40B4-BE49-F238E27FC236}">
                  <a16:creationId xmlns:a16="http://schemas.microsoft.com/office/drawing/2014/main" id="{6D73CCDD-D38D-ABCA-EEBE-2881996849B2}"/>
                </a:ext>
              </a:extLst>
            </p:cNvPr>
            <p:cNvSpPr/>
            <p:nvPr/>
          </p:nvSpPr>
          <p:spPr>
            <a:xfrm>
              <a:off x="0" y="-7191"/>
              <a:ext cx="6858000" cy="333229"/>
            </a:xfrm>
            <a:prstGeom prst="rect">
              <a:avLst/>
            </a:prstGeom>
            <a:solidFill>
              <a:srgbClr val="CEFF4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122" name="Object 5">
              <a:extLst>
                <a:ext uri="{FF2B5EF4-FFF2-40B4-BE49-F238E27FC236}">
                  <a16:creationId xmlns:a16="http://schemas.microsoft.com/office/drawing/2014/main" id="{18D48638-74F9-3DCF-D592-4EC6106FDAC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1461627"/>
                </p:ext>
              </p:extLst>
            </p:nvPr>
          </p:nvGraphicFramePr>
          <p:xfrm>
            <a:off x="8611" y="-30505"/>
            <a:ext cx="1315222" cy="3663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ビットマップ イメージ" r:id="rId2" imgW="1514686" imgH="457143" progId="PBrush">
                    <p:embed/>
                  </p:oleObj>
                </mc:Choice>
                <mc:Fallback>
                  <p:oleObj name="ビットマップ イメージ" r:id="rId2" imgW="1514686" imgH="457143" progId="PBrush">
                    <p:embed/>
                    <p:pic>
                      <p:nvPicPr>
                        <p:cNvPr id="7" name="Object 5">
                          <a:extLst>
                            <a:ext uri="{FF2B5EF4-FFF2-40B4-BE49-F238E27FC236}">
                              <a16:creationId xmlns:a16="http://schemas.microsoft.com/office/drawing/2014/main" id="{83E9DE93-C416-ECA4-FE72-2AC21FC7BFF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11" y="-30505"/>
                          <a:ext cx="1315222" cy="366352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  <a:ln>
                          <a:solidFill>
                            <a:schemeClr val="bg1"/>
                          </a:solidFill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83744863-2819-A26B-1090-8F0C0FB07443}"/>
                </a:ext>
              </a:extLst>
            </p:cNvPr>
            <p:cNvSpPr txBox="1"/>
            <p:nvPr/>
          </p:nvSpPr>
          <p:spPr>
            <a:xfrm>
              <a:off x="5055383" y="4580722"/>
              <a:ext cx="19024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/>
                <a:t>発行日：</a:t>
              </a:r>
              <a:r>
                <a:rPr kumimoji="1" lang="en-US" altLang="ja-JP" sz="800" dirty="0"/>
                <a:t>2024</a:t>
              </a:r>
              <a:r>
                <a:rPr kumimoji="1" lang="ja-JP" altLang="en-US" sz="800" dirty="0"/>
                <a:t>年</a:t>
              </a:r>
              <a:r>
                <a:rPr kumimoji="1" lang="en-US" altLang="ja-JP" sz="800" dirty="0"/>
                <a:t>3</a:t>
              </a:r>
              <a:r>
                <a:rPr kumimoji="1" lang="ja-JP" altLang="en-US" sz="800" dirty="0"/>
                <a:t>月１日</a:t>
              </a:r>
              <a:endParaRPr kumimoji="1" lang="en-US" altLang="ja-JP" sz="800" dirty="0"/>
            </a:p>
            <a:p>
              <a:r>
                <a:rPr kumimoji="1" lang="ja-JP" altLang="en-US" sz="800" dirty="0"/>
                <a:t>発　 行：トモグループ管理栄養士会</a:t>
              </a:r>
            </a:p>
          </p:txBody>
        </p:sp>
        <p:sp>
          <p:nvSpPr>
            <p:cNvPr id="124" name="AutoShape 9">
              <a:extLst>
                <a:ext uri="{FF2B5EF4-FFF2-40B4-BE49-F238E27FC236}">
                  <a16:creationId xmlns:a16="http://schemas.microsoft.com/office/drawing/2014/main" id="{C3EEB73E-644B-AC90-EF77-1DC9A4EA0E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3773" y="4608949"/>
              <a:ext cx="2438400" cy="2794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200">
                <a:latin typeface="Times New Roman" panose="02020603050405020304" pitchFamily="18" charset="0"/>
              </a:endParaRPr>
            </a:p>
          </p:txBody>
        </p:sp>
        <p:pic>
          <p:nvPicPr>
            <p:cNvPr id="125" name="Picture 10" descr="トモホスピタリティ（小）">
              <a:extLst>
                <a:ext uri="{FF2B5EF4-FFF2-40B4-BE49-F238E27FC236}">
                  <a16:creationId xmlns:a16="http://schemas.microsoft.com/office/drawing/2014/main" id="{DB74C363-11A5-31FB-9609-E43D6447D7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9035" y="4618474"/>
              <a:ext cx="2057400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6" name="タイトル 1">
              <a:extLst>
                <a:ext uri="{FF2B5EF4-FFF2-40B4-BE49-F238E27FC236}">
                  <a16:creationId xmlns:a16="http://schemas.microsoft.com/office/drawing/2014/main" id="{D7E137B0-DE06-3AC9-ECFC-3A8A039F9983}"/>
                </a:ext>
              </a:extLst>
            </p:cNvPr>
            <p:cNvSpPr txBox="1">
              <a:spLocks/>
            </p:cNvSpPr>
            <p:nvPr/>
          </p:nvSpPr>
          <p:spPr>
            <a:xfrm>
              <a:off x="708867" y="424014"/>
              <a:ext cx="2929250" cy="239552"/>
            </a:xfrm>
            <a:prstGeom prst="rect">
              <a:avLst/>
            </a:prstGeom>
          </p:spPr>
          <p:txBody>
            <a:bodyPr/>
            <a:lstStyle>
              <a:lvl1pPr algn="l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33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1200" dirty="0"/>
                <a:t>いざという時のために！</a:t>
              </a:r>
              <a:br>
                <a:rPr lang="en-US" altLang="ja-JP" sz="1200" dirty="0"/>
              </a:br>
              <a:endParaRPr lang="ja-JP" altLang="en-US" sz="1200" dirty="0"/>
            </a:p>
          </p:txBody>
        </p:sp>
        <p:sp>
          <p:nvSpPr>
            <p:cNvPr id="127" name="正方形/長方形 126">
              <a:extLst>
                <a:ext uri="{FF2B5EF4-FFF2-40B4-BE49-F238E27FC236}">
                  <a16:creationId xmlns:a16="http://schemas.microsoft.com/office/drawing/2014/main" id="{D262ABF5-7AB3-D57C-71F1-F91D1469D30F}"/>
                </a:ext>
              </a:extLst>
            </p:cNvPr>
            <p:cNvSpPr/>
            <p:nvPr/>
          </p:nvSpPr>
          <p:spPr>
            <a:xfrm>
              <a:off x="187457" y="601882"/>
              <a:ext cx="3938899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2800" b="1" cap="none" spc="0" dirty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rgbClr val="FF66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～ 備蓄食料の選び方 ～</a:t>
              </a:r>
            </a:p>
          </p:txBody>
        </p:sp>
        <p:sp>
          <p:nvSpPr>
            <p:cNvPr id="128" name="正方形/長方形 127">
              <a:extLst>
                <a:ext uri="{FF2B5EF4-FFF2-40B4-BE49-F238E27FC236}">
                  <a16:creationId xmlns:a16="http://schemas.microsoft.com/office/drawing/2014/main" id="{4F7D0D4C-4CB7-2ECA-AF88-46651820656C}"/>
                </a:ext>
              </a:extLst>
            </p:cNvPr>
            <p:cNvSpPr/>
            <p:nvPr/>
          </p:nvSpPr>
          <p:spPr>
            <a:xfrm>
              <a:off x="318993" y="1124304"/>
              <a:ext cx="256352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050" dirty="0"/>
                <a:t>　①　</a:t>
              </a:r>
              <a:r>
                <a:rPr lang="ja-JP" altLang="en-US" sz="1400" b="1" dirty="0">
                  <a:solidFill>
                    <a:srgbClr val="FF0000"/>
                  </a:solidFill>
                </a:rPr>
                <a:t>不足しがちな栄養を意識</a:t>
              </a:r>
              <a:endParaRPr lang="ja-JP" altLang="en-US" sz="1400" dirty="0"/>
            </a:p>
          </p:txBody>
        </p:sp>
        <p:sp>
          <p:nvSpPr>
            <p:cNvPr id="129" name="正方形/長方形 128">
              <a:extLst>
                <a:ext uri="{FF2B5EF4-FFF2-40B4-BE49-F238E27FC236}">
                  <a16:creationId xmlns:a16="http://schemas.microsoft.com/office/drawing/2014/main" id="{17FB51AA-7770-ABBA-898A-D8AD21F33458}"/>
                </a:ext>
              </a:extLst>
            </p:cNvPr>
            <p:cNvSpPr/>
            <p:nvPr/>
          </p:nvSpPr>
          <p:spPr>
            <a:xfrm>
              <a:off x="616281" y="1387534"/>
              <a:ext cx="5880194" cy="10618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050" b="1" dirty="0"/>
                <a:t>★ </a:t>
              </a:r>
              <a:r>
                <a:rPr lang="ja-JP" altLang="en-US" sz="1050" b="1" dirty="0">
                  <a:solidFill>
                    <a:srgbClr val="7030A0"/>
                  </a:solidFill>
                </a:rPr>
                <a:t>たんぱく質</a:t>
              </a:r>
              <a:endParaRPr lang="en-US" altLang="ja-JP" sz="1050" b="1" dirty="0">
                <a:solidFill>
                  <a:srgbClr val="7030A0"/>
                </a:solidFill>
              </a:endParaRPr>
            </a:p>
            <a:p>
              <a:r>
                <a:rPr lang="ja-JP" altLang="en-US" sz="1050" b="1" dirty="0">
                  <a:solidFill>
                    <a:srgbClr val="7030A0"/>
                  </a:solidFill>
                </a:rPr>
                <a:t>　 </a:t>
              </a:r>
              <a:r>
                <a:rPr lang="ja-JP" altLang="en-US" sz="1050" b="1" dirty="0"/>
                <a:t>肉や魚の缶詰、レトルト食品など豆や高野豆腐などがおすすめ！</a:t>
              </a:r>
              <a:endParaRPr lang="en-US" altLang="ja-JP" sz="1050" b="1" dirty="0"/>
            </a:p>
            <a:p>
              <a:endParaRPr lang="en-US" altLang="ja-JP" sz="1050" b="1" dirty="0"/>
            </a:p>
            <a:p>
              <a:r>
                <a:rPr lang="ja-JP" altLang="en-US" sz="1050" b="1" dirty="0"/>
                <a:t>★ </a:t>
              </a:r>
              <a:r>
                <a:rPr lang="ja-JP" altLang="en-US" sz="1050" b="1" dirty="0">
                  <a:solidFill>
                    <a:srgbClr val="7030A0"/>
                  </a:solidFill>
                </a:rPr>
                <a:t>ビタミン・ミネラル・食物繊維</a:t>
              </a:r>
              <a:endParaRPr lang="en-US" altLang="ja-JP" sz="1050" b="1" dirty="0">
                <a:solidFill>
                  <a:srgbClr val="7030A0"/>
                </a:solidFill>
              </a:endParaRPr>
            </a:p>
            <a:p>
              <a:r>
                <a:rPr lang="ja-JP" altLang="en-US" sz="1050" b="1" dirty="0">
                  <a:solidFill>
                    <a:srgbClr val="7030A0"/>
                  </a:solidFill>
                </a:rPr>
                <a:t>      </a:t>
              </a:r>
              <a:r>
                <a:rPr lang="ja-JP" altLang="en-US" sz="1050" b="1" dirty="0"/>
                <a:t>健康維持には欠かせない栄養素。野菜不足により摂取できなくなると、便秘・口内炎などの</a:t>
              </a:r>
              <a:endParaRPr lang="en-US" altLang="ja-JP" sz="1050" b="1" dirty="0"/>
            </a:p>
            <a:p>
              <a:r>
                <a:rPr lang="ja-JP" altLang="en-US" sz="1050" b="1" dirty="0"/>
                <a:t>　 体調不良を引き起こすため注意。野菜ジュース、ドライフルーツなど。</a:t>
              </a:r>
            </a:p>
          </p:txBody>
        </p:sp>
        <p:sp>
          <p:nvSpPr>
            <p:cNvPr id="130" name="正方形/長方形 129">
              <a:extLst>
                <a:ext uri="{FF2B5EF4-FFF2-40B4-BE49-F238E27FC236}">
                  <a16:creationId xmlns:a16="http://schemas.microsoft.com/office/drawing/2014/main" id="{E68BF64A-FA62-6B00-CA78-AEA83FF531BF}"/>
                </a:ext>
              </a:extLst>
            </p:cNvPr>
            <p:cNvSpPr/>
            <p:nvPr/>
          </p:nvSpPr>
          <p:spPr>
            <a:xfrm>
              <a:off x="616281" y="2845490"/>
              <a:ext cx="5660898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050" b="1" dirty="0"/>
                <a:t>非常時にはストレスが溜まるため、日常と同じものを食べれるように</a:t>
              </a:r>
              <a:endParaRPr lang="en-US" altLang="ja-JP" sz="1050" b="1" dirty="0"/>
            </a:p>
            <a:p>
              <a:r>
                <a:rPr lang="ja-JP" altLang="en-US" sz="1050" b="1" dirty="0">
                  <a:solidFill>
                    <a:srgbClr val="FF0000"/>
                  </a:solidFill>
                </a:rPr>
                <a:t>日持ちするお菓子類や飲み物も大事！</a:t>
              </a:r>
              <a:endParaRPr lang="ja-JP" altLang="en-US" sz="1050" dirty="0"/>
            </a:p>
          </p:txBody>
        </p:sp>
        <p:sp>
          <p:nvSpPr>
            <p:cNvPr id="131" name="正方形/長方形 130">
              <a:extLst>
                <a:ext uri="{FF2B5EF4-FFF2-40B4-BE49-F238E27FC236}">
                  <a16:creationId xmlns:a16="http://schemas.microsoft.com/office/drawing/2014/main" id="{96FDDDB9-F3A5-5517-0593-0C567405A819}"/>
                </a:ext>
              </a:extLst>
            </p:cNvPr>
            <p:cNvSpPr/>
            <p:nvPr/>
          </p:nvSpPr>
          <p:spPr>
            <a:xfrm>
              <a:off x="128774" y="3435908"/>
              <a:ext cx="3688314" cy="338554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kumimoji="1" lang="ja-JP" altLang="en-US" sz="1600" b="1" cap="none" spc="0" dirty="0">
                  <a:ln w="3175">
                    <a:solidFill>
                      <a:srgbClr val="FFA161"/>
                    </a:solidFill>
                    <a:prstDash val="solid"/>
                  </a:ln>
                  <a:solidFill>
                    <a:srgbClr val="FF66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～準備しておきたい防災</a:t>
              </a:r>
              <a:r>
                <a:rPr lang="ja-JP" altLang="en-US" sz="1600" b="1" cap="none" spc="0" dirty="0">
                  <a:ln w="3175">
                    <a:solidFill>
                      <a:srgbClr val="FFA161"/>
                    </a:solidFill>
                    <a:prstDash val="solid"/>
                  </a:ln>
                  <a:solidFill>
                    <a:srgbClr val="FF66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グッズ～</a:t>
              </a:r>
            </a:p>
          </p:txBody>
        </p:sp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5F01DCAC-7CD8-281B-4EE6-4D70D60847A2}"/>
                </a:ext>
              </a:extLst>
            </p:cNvPr>
            <p:cNvSpPr txBox="1"/>
            <p:nvPr/>
          </p:nvSpPr>
          <p:spPr>
            <a:xfrm>
              <a:off x="449584" y="3797393"/>
              <a:ext cx="629145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/>
                <a:t>★</a:t>
              </a:r>
              <a:r>
                <a:rPr kumimoji="1" lang="ja-JP" altLang="en-US" sz="1050" b="1" dirty="0"/>
                <a:t>カセットコンロ、ボンベは熱源の確保に必要</a:t>
              </a:r>
              <a:r>
                <a:rPr lang="ja-JP" altLang="en-US" sz="1050" b="1" dirty="0"/>
                <a:t>。調理時に重宝する！</a:t>
              </a:r>
              <a:endParaRPr lang="en-US" altLang="ja-JP" sz="1050" b="1" dirty="0"/>
            </a:p>
            <a:p>
              <a:r>
                <a:rPr kumimoji="1" lang="ja-JP" altLang="en-US" sz="1050" b="1" dirty="0"/>
                <a:t>★ろうそくや懐中電灯は灯りに、モバイルバッテリーやラジオは、情報収集ツールとして使える！</a:t>
              </a:r>
            </a:p>
          </p:txBody>
        </p:sp>
        <p:pic>
          <p:nvPicPr>
            <p:cNvPr id="133" name="図 132">
              <a:extLst>
                <a:ext uri="{FF2B5EF4-FFF2-40B4-BE49-F238E27FC236}">
                  <a16:creationId xmlns:a16="http://schemas.microsoft.com/office/drawing/2014/main" id="{72D914D4-3F7B-9103-8531-4827ACB3D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831155">
              <a:off x="6056270" y="3083592"/>
              <a:ext cx="707221" cy="582082"/>
            </a:xfrm>
            <a:prstGeom prst="rect">
              <a:avLst/>
            </a:prstGeom>
          </p:spPr>
        </p:pic>
        <p:pic>
          <p:nvPicPr>
            <p:cNvPr id="134" name="図 133">
              <a:extLst>
                <a:ext uri="{FF2B5EF4-FFF2-40B4-BE49-F238E27FC236}">
                  <a16:creationId xmlns:a16="http://schemas.microsoft.com/office/drawing/2014/main" id="{DA5B6A13-5480-8EBB-4F04-9F06A244777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4972" y="2557773"/>
              <a:ext cx="312332" cy="536487"/>
            </a:xfrm>
            <a:prstGeom prst="rect">
              <a:avLst/>
            </a:prstGeom>
          </p:spPr>
        </p:pic>
        <p:pic>
          <p:nvPicPr>
            <p:cNvPr id="135" name="図 134">
              <a:extLst>
                <a:ext uri="{FF2B5EF4-FFF2-40B4-BE49-F238E27FC236}">
                  <a16:creationId xmlns:a16="http://schemas.microsoft.com/office/drawing/2014/main" id="{6D85B358-D3CA-CD2A-2C55-1FF4667A105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2549" y="949690"/>
              <a:ext cx="935626" cy="824645"/>
            </a:xfrm>
            <a:prstGeom prst="rect">
              <a:avLst/>
            </a:prstGeom>
          </p:spPr>
        </p:pic>
        <p:pic>
          <p:nvPicPr>
            <p:cNvPr id="136" name="図 135">
              <a:extLst>
                <a:ext uri="{FF2B5EF4-FFF2-40B4-BE49-F238E27FC236}">
                  <a16:creationId xmlns:a16="http://schemas.microsoft.com/office/drawing/2014/main" id="{D3D3A495-9712-B3FA-7DD1-AE3F7D5AF8E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3901" y="389181"/>
              <a:ext cx="1233403" cy="996093"/>
            </a:xfrm>
            <a:prstGeom prst="rect">
              <a:avLst/>
            </a:prstGeom>
          </p:spPr>
        </p:pic>
        <p:pic>
          <p:nvPicPr>
            <p:cNvPr id="137" name="図 136">
              <a:extLst>
                <a:ext uri="{FF2B5EF4-FFF2-40B4-BE49-F238E27FC236}">
                  <a16:creationId xmlns:a16="http://schemas.microsoft.com/office/drawing/2014/main" id="{BD2045A2-799E-D134-AC0A-1A805DC09DB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8964" y="4182600"/>
              <a:ext cx="2609751" cy="400499"/>
            </a:xfrm>
            <a:prstGeom prst="rect">
              <a:avLst/>
            </a:prstGeom>
          </p:spPr>
        </p:pic>
        <p:sp>
          <p:nvSpPr>
            <p:cNvPr id="138" name="正方形/長方形 137">
              <a:extLst>
                <a:ext uri="{FF2B5EF4-FFF2-40B4-BE49-F238E27FC236}">
                  <a16:creationId xmlns:a16="http://schemas.microsoft.com/office/drawing/2014/main" id="{76E3DF1F-02C7-0788-49A5-24473D7201C0}"/>
                </a:ext>
              </a:extLst>
            </p:cNvPr>
            <p:cNvSpPr/>
            <p:nvPr/>
          </p:nvSpPr>
          <p:spPr>
            <a:xfrm>
              <a:off x="318993" y="2508453"/>
              <a:ext cx="349809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050" dirty="0"/>
                <a:t>　②　</a:t>
              </a:r>
              <a:r>
                <a:rPr lang="ja-JP" altLang="en-US" sz="1400" b="1" dirty="0">
                  <a:solidFill>
                    <a:srgbClr val="FF0000"/>
                  </a:solidFill>
                </a:rPr>
                <a:t>美味しいもの、好きな味を選ぶ</a:t>
              </a:r>
              <a:endParaRPr lang="ja-JP" alt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38811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82</TotalTime>
  <Words>702</Words>
  <Application>Microsoft Office PowerPoint</Application>
  <PresentationFormat>A4 210 x 297 mm</PresentationFormat>
  <Paragraphs>58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HGP創英角ﾎﾟｯﾌﾟ体</vt:lpstr>
      <vt:lpstr>Arial</vt:lpstr>
      <vt:lpstr>Calibri</vt:lpstr>
      <vt:lpstr>Calibri Light</vt:lpstr>
      <vt:lpstr>Times New Roman</vt:lpstr>
      <vt:lpstr>Office テーマ</vt:lpstr>
      <vt:lpstr>ビットマップ イメージ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梶名美子</cp:lastModifiedBy>
  <cp:revision>4</cp:revision>
  <cp:lastPrinted>2024-02-21T00:40:21Z</cp:lastPrinted>
  <dcterms:created xsi:type="dcterms:W3CDTF">2024-01-21T23:56:32Z</dcterms:created>
  <dcterms:modified xsi:type="dcterms:W3CDTF">2024-02-21T00:44:35Z</dcterms:modified>
</cp:coreProperties>
</file>